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311" r:id="rId7"/>
    <p:sldId id="315" r:id="rId8"/>
    <p:sldId id="307" r:id="rId9"/>
    <p:sldId id="309" r:id="rId10"/>
    <p:sldId id="310" r:id="rId11"/>
    <p:sldId id="312" r:id="rId12"/>
    <p:sldId id="316" r:id="rId13"/>
    <p:sldId id="314" r:id="rId14"/>
    <p:sldId id="313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10/13/21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411AE3D9-08F1-BC4D-844C-4C26B38571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davidsaver.github.io/p4p/gw.html" TargetMode="External"/><Relationship Id="rId2" Type="http://schemas.openxmlformats.org/officeDocument/2006/relationships/hyperlink" Target="https://epics.anl.gov/extensions/gateway/index.php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.anl.gov/extensions/gateway/index.php" TargetMode="External"/><Relationship Id="rId2" Type="http://schemas.openxmlformats.org/officeDocument/2006/relationships/hyperlink" Target="https://mdavidsaver.github.io/p4p/gw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PVA Gateway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Feb. </a:t>
            </a:r>
            <a:r>
              <a:rPr lang="en-US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23C3-FA5D-2044-B601-2D9F2454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AE60-8B8A-8247-8DB6-BCEE96CA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23730"/>
            <a:ext cx="11419468" cy="5287617"/>
          </a:xfrm>
        </p:spPr>
        <p:txBody>
          <a:bodyPr/>
          <a:lstStyle/>
          <a:p>
            <a:r>
              <a:rPr lang="en-US" sz="2400" dirty="0"/>
              <a:t>Start a PVA server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/examples/24_pvaccess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python 4_server.py</a:t>
            </a:r>
            <a:endParaRPr lang="en-US" sz="1800" dirty="0">
              <a:latin typeface="Courier" pitchFamily="2" charset="0"/>
            </a:endParaRPr>
          </a:p>
          <a:p>
            <a:r>
              <a:rPr lang="en-US" sz="2400" dirty="0"/>
              <a:t>Connect to it the normal way, note how it uses port 5076 to search for the PVA server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EPICS_PVA_DEBUG=100  </a:t>
            </a:r>
            <a:r>
              <a:rPr lang="en-US" sz="2400" dirty="0" err="1">
                <a:latin typeface="Courier" pitchFamily="2" charset="0"/>
              </a:rPr>
              <a:t>pvget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demo:value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Read </a:t>
            </a:r>
            <a:r>
              <a:rPr lang="en-US" sz="2400" dirty="0" err="1">
                <a:latin typeface="Courier" pitchFamily="2" charset="0"/>
              </a:rPr>
              <a:t>gateway.conf</a:t>
            </a:r>
            <a:r>
              <a:rPr lang="en-US" sz="2400" dirty="0"/>
              <a:t>, start it</a:t>
            </a:r>
            <a:br>
              <a:rPr lang="en-US" sz="2400" dirty="0"/>
            </a:br>
            <a:r>
              <a:rPr lang="en-US" sz="2400" dirty="0" err="1">
                <a:latin typeface="Courier" pitchFamily="2" charset="0"/>
              </a:rPr>
              <a:t>pvagw</a:t>
            </a:r>
            <a:r>
              <a:rPr lang="en-US" sz="2400" dirty="0">
                <a:latin typeface="Courier" pitchFamily="2" charset="0"/>
              </a:rPr>
              <a:t> –v </a:t>
            </a:r>
            <a:r>
              <a:rPr lang="en-US" sz="2400" dirty="0" err="1">
                <a:latin typeface="Courier" pitchFamily="2" charset="0"/>
              </a:rPr>
              <a:t>gateway.conf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Try examples mentioned in </a:t>
            </a:r>
            <a:r>
              <a:rPr lang="en-US" sz="2400" dirty="0" err="1"/>
              <a:t>gateway.conf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export EPICS_PVA_AUTO_ADD_LIST=NO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export EPICS_PVA_ADDR_LIST=127.0.0.1:5086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pvmonitor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demo:value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pvput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demo:limit</a:t>
            </a:r>
            <a:r>
              <a:rPr lang="en-US" sz="2400" dirty="0">
                <a:latin typeface="Courier" pitchFamily="2" charset="0"/>
              </a:rPr>
              <a:t> 40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6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41407D9-0FD0-8644-8036-0642744EF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More..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2192575-BFD1-EA4C-A2A9-2CC11D35D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49" y="1354138"/>
            <a:ext cx="9984133" cy="48876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Everything you ever wanted to know</a:t>
            </a:r>
          </a:p>
          <a:p>
            <a:pPr marL="457200" lvl="1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  <a:hlinkClick r:id="rId2"/>
              </a:rPr>
              <a:t>https://epics.anl.gov/extensions/gateway/index.php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https://mdavidsaver.github.io/p4p/gw.html</a:t>
            </a:r>
            <a:endParaRPr lang="en-US" sz="2000" dirty="0"/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Things to try:</a:t>
            </a: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Create configuration that generally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uses ”</a:t>
            </a:r>
            <a:r>
              <a:rPr lang="en-US" altLang="en-US" dirty="0" err="1">
                <a:ea typeface="ＭＳ Ｐゴシック" panose="020B0600070205080204" pitchFamily="34" charset="-128"/>
              </a:rPr>
              <a:t>readOnly</a:t>
            </a:r>
            <a:r>
              <a:rPr lang="en-US" altLang="en-US" dirty="0">
                <a:ea typeface="ＭＳ Ｐゴシック" panose="020B0600070205080204" pitchFamily="34" charset="-128"/>
              </a:rPr>
              <a:t>”:false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.. but adds “</a:t>
            </a:r>
            <a:r>
              <a:rPr lang="en-US" altLang="en-US" dirty="0" err="1">
                <a:ea typeface="ＭＳ Ｐゴシック" panose="020B0600070205080204" pitchFamily="34" charset="-128"/>
              </a:rPr>
              <a:t>pvlist</a:t>
            </a:r>
            <a:r>
              <a:rPr lang="en-US" altLang="en-US" dirty="0">
                <a:ea typeface="ＭＳ Ｐゴシック" panose="020B0600070205080204" pitchFamily="34" charset="-128"/>
              </a:rPr>
              <a:t>”:”</a:t>
            </a:r>
            <a:r>
              <a:rPr lang="en-US" altLang="en-US" dirty="0" err="1">
                <a:ea typeface="ＭＳ Ｐゴシック" panose="020B0600070205080204" pitchFamily="34" charset="-128"/>
              </a:rPr>
              <a:t>some.pvlist</a:t>
            </a:r>
            <a:r>
              <a:rPr lang="en-US" altLang="en-US" dirty="0">
                <a:ea typeface="ＭＳ Ｐゴシック" panose="020B0600070205080204" pitchFamily="34" charset="-128"/>
              </a:rPr>
              <a:t>”,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in </a:t>
            </a:r>
            <a:r>
              <a:rPr lang="en-US" altLang="en-US" dirty="0" err="1">
                <a:ea typeface="ＭＳ Ｐゴシック" panose="020B0600070205080204" pitchFamily="34" charset="-128"/>
              </a:rPr>
              <a:t>some.pvlist</a:t>
            </a:r>
            <a:r>
              <a:rPr lang="en-US" altLang="en-US" dirty="0">
                <a:ea typeface="ＭＳ Ｐゴシック" panose="020B0600070205080204" pitchFamily="34" charset="-128"/>
              </a:rPr>
              <a:t> you allow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write access to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but not to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demo:delay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D152-3B46-FD48-B41D-BB8C42A8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539" y="1739348"/>
            <a:ext cx="9690651" cy="4651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will use the PV Access Gateway, </a:t>
            </a:r>
            <a:r>
              <a:rPr lang="en-US" dirty="0">
                <a:hlinkClick r:id="rId2"/>
              </a:rPr>
              <a:t>https://mdavidsaver.github.io/p4p/gw.html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Channel Access Gateway is a different tool,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https://epics.anl.gov/extensions/gateway/index.php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dirty="0"/>
              <a:t>but same ideas apply.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3E0DB4-E97A-7843-A3D5-6A296BB7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9" y="2787650"/>
            <a:ext cx="1919287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dirty="0"/>
              <a:t>CSS, </a:t>
            </a:r>
            <a:r>
              <a:rPr lang="en-US" altLang="en-US" sz="1800" dirty="0" err="1"/>
              <a:t>pvget</a:t>
            </a:r>
            <a:r>
              <a:rPr lang="en-US" altLang="en-US" sz="1800" dirty="0"/>
              <a:t>, …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7E7EF-A121-E24C-9C38-3FEFA24E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5857CD2-03B5-5543-8421-6011A331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PV Access or Channel Access 101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23EAB-428F-3D4D-8CFE-6EA5B578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AAF9-9570-4E47-B8D7-32BC0C31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AE04B-9087-1B48-B584-C2F3577F0272}"/>
              </a:ext>
            </a:extLst>
          </p:cNvPr>
          <p:cNvCxnSpPr>
            <a:cxnSpLocks noChangeShapeType="1"/>
            <a:stCxn id="7" idx="3"/>
            <a:endCxn id="10" idx="1"/>
          </p:cNvCxnSpPr>
          <p:nvPr/>
        </p:nvCxnSpPr>
        <p:spPr bwMode="auto">
          <a:xfrm flipV="1">
            <a:off x="3771900" y="3463925"/>
            <a:ext cx="4694239" cy="3175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5D9A79-F771-FE44-8752-202457814212}"/>
              </a:ext>
            </a:extLst>
          </p:cNvPr>
          <p:cNvSpPr txBox="1"/>
          <p:nvPr/>
        </p:nvSpPr>
        <p:spPr>
          <a:xfrm>
            <a:off x="4813852" y="3074034"/>
            <a:ext cx="25642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connect, read, write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3E0DB4-E97A-7843-A3D5-6A296BB7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9" y="2787650"/>
            <a:ext cx="1919287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dirty="0"/>
              <a:t>CSS, </a:t>
            </a:r>
            <a:r>
              <a:rPr lang="en-US" altLang="en-US" sz="1800" dirty="0" err="1"/>
              <a:t>pvget</a:t>
            </a:r>
            <a:r>
              <a:rPr lang="en-US" altLang="en-US" sz="1800" dirty="0"/>
              <a:t>, …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7E7EF-A121-E24C-9C38-3FEFA24E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5857CD2-03B5-5543-8421-6011A331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Gateway Principle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0C16C-08E7-B54C-8BC0-31078C4A8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23EAB-428F-3D4D-8CFE-6EA5B578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00DCE8-641A-7D4F-A2B5-A07B125C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B3864-77CB-9E4B-921B-137794065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AAF9-9570-4E47-B8D7-32BC0C31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3B520-2D46-8243-B8ED-ECC5EFA0F902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0EE755-1E38-3F49-BD31-2D88012BF274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AE04B-9087-1B48-B584-C2F3577F0272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9A5486-B495-4A44-A709-E220079228BB}"/>
              </a:ext>
            </a:extLst>
          </p:cNvPr>
          <p:cNvCxnSpPr>
            <a:cxnSpLocks noChangeShapeType="1"/>
            <a:endCxn id="13" idx="2"/>
          </p:cNvCxnSpPr>
          <p:nvPr/>
        </p:nvCxnSpPr>
        <p:spPr bwMode="auto">
          <a:xfrm flipV="1">
            <a:off x="6156326" y="2241551"/>
            <a:ext cx="1052513" cy="10906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B8CB82-36EA-C94F-A864-2E7E5C71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6" y="1595438"/>
            <a:ext cx="254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Certain miracles are possible right there…</a:t>
            </a:r>
          </a:p>
        </p:txBody>
      </p:sp>
    </p:spTree>
    <p:extLst>
      <p:ext uri="{BB962C8B-B14F-4D97-AF65-F5344CB8AC3E}">
        <p14:creationId xmlns:p14="http://schemas.microsoft.com/office/powerpoint/2010/main" val="17464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271E0-0A11-A943-BC4F-5D4DEC3AC8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12700" cy="3405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8" name="Title 1">
            <a:extLst>
              <a:ext uri="{FF2B5EF4-FFF2-40B4-BE49-F238E27FC236}">
                <a16:creationId xmlns:a16="http://schemas.microsoft.com/office/drawing/2014/main" id="{7D0AEC15-D0C0-5140-AA4B-38B3E9D0B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 Bridge Networks!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7B4B355-EAC3-D841-B5E0-22AA4E4D0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989014"/>
            <a:ext cx="8229600" cy="155098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Gateway on computer w/ multiple network connections. Maybe in DMZ.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173F30-23C2-3A45-97C6-498EE61C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DD91E-D8FA-D44C-B565-71D4538A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B70B7-AB84-A844-AE9B-164DDAF6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C42C1-3EBE-5C47-BAC4-D94FA92E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E40B4-4DBD-C849-B5B7-941F2CC7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9FE247-A0E5-504C-88B5-BDEB09B846D6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3A730-D265-0C40-84E4-75BE2EBE82B0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4">
            <a:extLst>
              <a:ext uri="{FF2B5EF4-FFF2-40B4-BE49-F238E27FC236}">
                <a16:creationId xmlns:a16="http://schemas.microsoft.com/office/drawing/2014/main" id="{D5B90F92-D7CA-C44C-93A4-7EF0844F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75297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Network 2</a:t>
            </a:r>
          </a:p>
        </p:txBody>
      </p:sp>
      <p:sp>
        <p:nvSpPr>
          <p:cNvPr id="19468" name="TextBox 15">
            <a:extLst>
              <a:ext uri="{FF2B5EF4-FFF2-40B4-BE49-F238E27FC236}">
                <a16:creationId xmlns:a16="http://schemas.microsoft.com/office/drawing/2014/main" id="{97B37487-4D24-5142-992A-1F2099EB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4748213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Network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676F74-BE12-9345-9ADA-D21E4B96C091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90CA9E-7035-1B47-AF09-F6F752E83A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12700" cy="3405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2" name="Title 1">
            <a:extLst>
              <a:ext uri="{FF2B5EF4-FFF2-40B4-BE49-F238E27FC236}">
                <a16:creationId xmlns:a16="http://schemas.microsoft.com/office/drawing/2014/main" id="{D2C25627-CA65-FE45-B538-9DC01E227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Access Control!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F64FB44-707D-AF42-A169-BFCAA1DBA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4239" y="989013"/>
            <a:ext cx="4814887" cy="544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Gateway often ‘read only’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10E62-9414-9D41-A5B1-8887FDA9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3AE51-193F-7244-A677-DA88E367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ECF9-EF6E-5042-B446-47506978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23887-6205-0F42-B791-211425A0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373F1-1EA5-4949-8473-EAE70A48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8E27BB-887A-1747-B2A4-57C44392803B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004539-F7CE-D14E-AB09-70738F129119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14">
            <a:extLst>
              <a:ext uri="{FF2B5EF4-FFF2-40B4-BE49-F238E27FC236}">
                <a16:creationId xmlns:a16="http://schemas.microsoft.com/office/drawing/2014/main" id="{CD987D45-BCBE-7A48-8E0D-89B57E73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475297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Control System Network</a:t>
            </a:r>
          </a:p>
        </p:txBody>
      </p:sp>
      <p:sp>
        <p:nvSpPr>
          <p:cNvPr id="20492" name="TextBox 15">
            <a:extLst>
              <a:ext uri="{FF2B5EF4-FFF2-40B4-BE49-F238E27FC236}">
                <a16:creationId xmlns:a16="http://schemas.microsoft.com/office/drawing/2014/main" id="{9656D1D0-F8B7-CA47-9BBB-2DCE7F2A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748214"/>
            <a:ext cx="310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Big Bad Wild World Network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0B2A79-5F33-3B4D-900D-9B88EE6C4387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62F55-CEF9-E442-BD6A-3AA3F924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26" y="2262188"/>
            <a:ext cx="1192213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C70569-CC28-6843-9DEE-321C7EBAB351}"/>
              </a:ext>
            </a:extLst>
          </p:cNvPr>
          <p:cNvCxnSpPr>
            <a:cxnSpLocks noChangeShapeType="1"/>
            <a:stCxn id="10" idx="0"/>
            <a:endCxn id="20" idx="2"/>
          </p:cNvCxnSpPr>
          <p:nvPr/>
        </p:nvCxnSpPr>
        <p:spPr bwMode="auto">
          <a:xfrm flipH="1" flipV="1">
            <a:off x="9088438" y="2700338"/>
            <a:ext cx="19050" cy="544512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26">
            <a:extLst>
              <a:ext uri="{FF2B5EF4-FFF2-40B4-BE49-F238E27FC236}">
                <a16:creationId xmlns:a16="http://schemas.microsoft.com/office/drawing/2014/main" id="{39CE4BC2-C1DF-044B-BBF6-57AA95BE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16075"/>
            <a:ext cx="195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Inside network, clients have full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221C81-31D0-0C40-9EFF-E01B40F95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80B444-9CA8-4E40-B540-0A4CAAF15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 Reduce network load!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56116AA-11C3-9D4C-AA92-465B9ABD2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1363" y="1066800"/>
            <a:ext cx="8412162" cy="49784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Gateway buffers connections and values.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Clients disconnect from GW</a:t>
            </a:r>
          </a:p>
          <a:p>
            <a:pPr marL="457200" lvl="1" indent="0">
              <a:buFont typeface="Wingdings" pitchFamily="2" charset="2"/>
              <a:buChar char="à"/>
            </a:pPr>
            <a:r>
              <a:rPr lang="en-US" altLang="en-US" dirty="0">
                <a:ea typeface="ＭＳ Ｐゴシック" panose="020B0600070205080204" pitchFamily="34" charset="-128"/>
              </a:rPr>
              <a:t> 	GW keeps its connection for a little while.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Reduced search requests,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IOC connects/disconnects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78C88-EB09-D44D-A626-6EDDDC87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B743A-5B73-5B4C-A0A8-D189BC79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2CA37-AE05-DB49-AB52-EA754A28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0160B-1786-CE41-A9CE-4AAE6A17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1637-2BE1-3E40-85AA-3BBEC461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60B8CF-8006-364A-947B-06F2B638CA2E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8F3DCC-B1A7-3242-82CC-7E612A3BCDE5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ADDD6-6113-AD41-A472-43BC2374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2635250"/>
            <a:ext cx="1192213" cy="439738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25B1A5-B652-D54B-A222-036CFADA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3811588"/>
            <a:ext cx="1192213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43C30-FBA8-384D-96AB-9A2CF1B7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074863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A8EBEA-57EE-0543-8083-789F20EA9F69}"/>
              </a:ext>
            </a:extLst>
          </p:cNvPr>
          <p:cNvCxnSpPr>
            <a:cxnSpLocks noChangeShapeType="1"/>
            <a:stCxn id="20" idx="3"/>
          </p:cNvCxnSpPr>
          <p:nvPr/>
        </p:nvCxnSpPr>
        <p:spPr bwMode="auto">
          <a:xfrm flipV="1">
            <a:off x="3773489" y="3463925"/>
            <a:ext cx="414337" cy="566738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54E2C60C-7297-504D-8451-82E8179A051E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>
            <a:off x="3768725" y="2293938"/>
            <a:ext cx="419100" cy="557212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1">
            <a:extLst>
              <a:ext uri="{FF2B5EF4-FFF2-40B4-BE49-F238E27FC236}">
                <a16:creationId xmlns:a16="http://schemas.microsoft.com/office/drawing/2014/main" id="{CBAE361E-8C4D-F044-ABB2-D49616D55915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3767139" y="2855914"/>
            <a:ext cx="420687" cy="604837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C9FFC5-9A66-9D4A-B52B-68E4367DF08C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D399953-DA29-424C-BD0F-BC6AD33B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Configuration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DBB4238-0BCA-7746-A037-FD943D505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66800"/>
            <a:ext cx="9348028" cy="48212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 from where?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Like EPICS_CA_ADDR_LIST resp. EPICS_PVA_ADDR_LIST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Serve to whom?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interfaces on which to run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PVA/CA security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Publish </a:t>
            </a:r>
            <a:r>
              <a:rPr lang="en-US" altLang="en-US" dirty="0">
                <a:ea typeface="ＭＳ Ｐゴシック" panose="020B0600070205080204" pitchFamily="34" charset="-128"/>
              </a:rPr>
              <a:t>GW status via extra PVs?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Transform PV names?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5C3B553-507A-AA40-AEAE-DA4FF8BE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55" y="1153731"/>
            <a:ext cx="10290469" cy="3547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All on ’localhost’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B3DFB-5C5C-7D44-AA5C-7713608C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Standalone 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1C4BB-7A08-844C-AC5F-4052F1FF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49"/>
            <a:ext cx="2919412" cy="1287393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E5B64-F103-464F-818A-4D1D33B7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75" y="3343619"/>
            <a:ext cx="2249455" cy="3993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pitchFamily="-100" charset="0"/>
              </a:rPr>
              <a:t>p</a:t>
            </a:r>
            <a:r>
              <a:rPr lang="en-US" dirty="0" err="1">
                <a:latin typeface="Arial" pitchFamily="-100" charset="0"/>
                <a:ea typeface="+mn-ea"/>
              </a:rPr>
              <a:t>vget</a:t>
            </a:r>
            <a:r>
              <a:rPr lang="en-US" dirty="0">
                <a:latin typeface="Arial" pitchFamily="-100" charset="0"/>
                <a:ea typeface="+mn-ea"/>
              </a:rPr>
              <a:t>/put/monitor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37243-E218-FF4A-B044-A614F168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587374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EA8B5-32F1-434D-A016-E5AC2F2A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2"/>
            <a:ext cx="1304925" cy="587375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  <a:br>
              <a:rPr lang="en-US" dirty="0">
                <a:latin typeface="Arial" pitchFamily="-100" charset="0"/>
                <a:ea typeface="+mn-ea"/>
              </a:rPr>
            </a:br>
            <a:r>
              <a:rPr lang="en-US" dirty="0">
                <a:latin typeface="Arial" pitchFamily="-100" charset="0"/>
                <a:ea typeface="+mn-ea"/>
              </a:rPr>
              <a:t>UDP: 5086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F14CE9-67F3-AC41-BDA0-A5685C2B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506" y="3117919"/>
            <a:ext cx="1565859" cy="8380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  <a:br>
              <a:rPr lang="en-US" dirty="0">
                <a:latin typeface="Arial" pitchFamily="-100" charset="0"/>
                <a:ea typeface="+mn-ea"/>
              </a:rPr>
            </a:br>
            <a:r>
              <a:rPr lang="en-US" dirty="0">
                <a:latin typeface="Arial" pitchFamily="-100" charset="0"/>
                <a:ea typeface="+mn-ea"/>
              </a:rPr>
              <a:t>UDP: 5076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1D4E1D-241F-CB4A-A50F-50AA246EA8C9}"/>
              </a:ext>
            </a:extLst>
          </p:cNvPr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3478230" y="3543300"/>
            <a:ext cx="1125521" cy="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none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263128-44F8-1D48-A950-BEA34A673697}"/>
              </a:ext>
            </a:extLst>
          </p:cNvPr>
          <p:cNvCxnSpPr>
            <a:cxnSpLocks noChangeShapeType="1"/>
            <a:stCxn id="8" idx="1"/>
            <a:endCxn id="6" idx="3"/>
          </p:cNvCxnSpPr>
          <p:nvPr/>
        </p:nvCxnSpPr>
        <p:spPr bwMode="auto">
          <a:xfrm flipH="1">
            <a:off x="7519989" y="3536950"/>
            <a:ext cx="1141517" cy="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871AA9-B6A9-2342-99D3-62F38AFED523}"/>
              </a:ext>
            </a:extLst>
          </p:cNvPr>
          <p:cNvCxnSpPr>
            <a:cxnSpLocks noChangeShapeType="1"/>
            <a:stCxn id="8" idx="0"/>
            <a:endCxn id="31" idx="3"/>
          </p:cNvCxnSpPr>
          <p:nvPr/>
        </p:nvCxnSpPr>
        <p:spPr bwMode="auto">
          <a:xfrm rot="16200000" flipV="1">
            <a:off x="6183452" y="-143065"/>
            <a:ext cx="529950" cy="5992018"/>
          </a:xfrm>
          <a:prstGeom prst="bentConnector2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43EBC1A-8161-C245-883E-ADD26DDA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63" y="2388288"/>
            <a:ext cx="2249455" cy="3993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pitchFamily="-100" charset="0"/>
              </a:rPr>
              <a:t>p</a:t>
            </a:r>
            <a:r>
              <a:rPr lang="en-US" dirty="0" err="1">
                <a:latin typeface="Arial" pitchFamily="-100" charset="0"/>
                <a:ea typeface="+mn-ea"/>
              </a:rPr>
              <a:t>vget</a:t>
            </a:r>
            <a:r>
              <a:rPr lang="en-US" dirty="0">
                <a:latin typeface="Arial" pitchFamily="-100" charset="0"/>
                <a:ea typeface="+mn-ea"/>
              </a:rPr>
              <a:t>/put/monitor 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C7CB83-20E8-9E4D-9EDE-BB0BB6F6A060}"/>
              </a:ext>
            </a:extLst>
          </p:cNvPr>
          <p:cNvCxnSpPr>
            <a:cxnSpLocks noChangeShapeType="1"/>
            <a:stCxn id="7" idx="3"/>
            <a:endCxn id="6" idx="1"/>
          </p:cNvCxnSpPr>
          <p:nvPr/>
        </p:nvCxnSpPr>
        <p:spPr bwMode="auto">
          <a:xfrm flipV="1">
            <a:off x="5908676" y="3536950"/>
            <a:ext cx="420688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89151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Macintosh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Century Gothic</vt:lpstr>
      <vt:lpstr>Courier</vt:lpstr>
      <vt:lpstr>Wingdings</vt:lpstr>
      <vt:lpstr>ORNL</vt:lpstr>
      <vt:lpstr>PVA Gateway</vt:lpstr>
      <vt:lpstr>PowerPoint Presentation</vt:lpstr>
      <vt:lpstr>PV Access or Channel Access 101</vt:lpstr>
      <vt:lpstr>Gateway Principle</vt:lpstr>
      <vt:lpstr>Why?  Bridge Networks!</vt:lpstr>
      <vt:lpstr>Why? Access Control!</vt:lpstr>
      <vt:lpstr>Why?  Reduce network load!</vt:lpstr>
      <vt:lpstr>Configuration</vt:lpstr>
      <vt:lpstr>Example: Standalone Demo</vt:lpstr>
      <vt:lpstr>Example</vt:lpstr>
      <vt:lpstr>More..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2021-10-13T20:10:13Z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